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2" r:id="rId3"/>
    <p:sldId id="273" r:id="rId4"/>
    <p:sldId id="276" r:id="rId5"/>
    <p:sldId id="295" r:id="rId6"/>
    <p:sldId id="292" r:id="rId7"/>
    <p:sldId id="303" r:id="rId8"/>
    <p:sldId id="297" r:id="rId9"/>
    <p:sldId id="299" r:id="rId10"/>
    <p:sldId id="271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86447" autoAdjust="0"/>
  </p:normalViewPr>
  <p:slideViewPr>
    <p:cSldViewPr>
      <p:cViewPr varScale="1">
        <p:scale>
          <a:sx n="111" d="100"/>
          <a:sy n="111" d="100"/>
        </p:scale>
        <p:origin x="107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29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C12DC-70DB-47FD-B7E1-B37206C56D41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4CD3D-DBBE-4595-AF01-C2CEB64020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23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938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39775"/>
            <a:ext cx="4924425" cy="3694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78363"/>
            <a:ext cx="4876800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7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5825"/>
          </a:xfrm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1688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5825"/>
          </a:xfrm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4157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CD3D-DBBE-4595-AF01-C2CEB64020B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27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143000" y="1155700"/>
            <a:ext cx="6780213" cy="68738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143000" y="1989138"/>
            <a:ext cx="3313113" cy="190023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08513" y="1989138"/>
            <a:ext cx="3314700" cy="19002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143000" y="4041775"/>
            <a:ext cx="3313113" cy="1900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08513" y="4041775"/>
            <a:ext cx="3314700" cy="1900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439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894A-CC31-4D6A-BB55-90C6D3EF391B}" type="datetimeFigureOut">
              <a:rPr lang="de-DE" smtClean="0"/>
              <a:t>16.08.2023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de-DE" smtClean="0"/>
              <a:t>Potenzialanalyse </a:t>
            </a:r>
            <a:br>
              <a:rPr lang="de-DE" smtClean="0"/>
            </a:br>
            <a:r>
              <a:rPr lang="de-DE" sz="1800" smtClean="0"/>
              <a:t>2023/2024</a:t>
            </a:r>
            <a:br>
              <a:rPr lang="de-DE" sz="1800" smtClean="0"/>
            </a:br>
            <a:r>
              <a:rPr lang="de-DE" sz="1800" smtClean="0"/>
              <a:t>Informationen für Erziehungsberechtigte</a:t>
            </a:r>
            <a:r>
              <a:rPr lang="de-DE" smtClean="0"/>
              <a:t/>
            </a:r>
            <a:br>
              <a:rPr lang="de-DE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smtClean="0">
                <a:solidFill>
                  <a:srgbClr val="00B050"/>
                </a:solidFill>
              </a:rPr>
              <a:t>Potenzialanalyse bei der DAA</a:t>
            </a:r>
          </a:p>
          <a:p>
            <a:pPr marL="0" indent="0">
              <a:buNone/>
            </a:pPr>
            <a:r>
              <a:rPr lang="de-DE" sz="1600" smtClean="0"/>
              <a:t>Die Potenzialanalyse wird als </a:t>
            </a:r>
            <a:r>
              <a:rPr lang="de-DE" sz="1600" smtClean="0">
                <a:solidFill>
                  <a:srgbClr val="00B050"/>
                </a:solidFill>
              </a:rPr>
              <a:t>Landesprojekt in NRW </a:t>
            </a:r>
            <a:r>
              <a:rPr lang="de-DE" sz="1600" smtClean="0"/>
              <a:t>mit allen Schüler*innen der 8. Klasse aller Schulformen bei verschiedenen Bildungsträgern in NRW durchgeführt.</a:t>
            </a:r>
            <a:endParaRPr 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068960"/>
            <a:ext cx="4282621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2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53877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Sie noch Fragen?</a:t>
            </a:r>
            <a:b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2800" dirty="0" smtClean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 smtClean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 smtClean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 smtClean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</p:txBody>
      </p:sp>
      <p:pic>
        <p:nvPicPr>
          <p:cNvPr id="20482" name="Picture 2" descr="C:\Users\user01\AppData\Local\Microsoft\Windows\Temporary Internet Files\Content.IE5\B9EWYXSU\4302-fragezeiche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4445000" cy="35179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32" y="5471194"/>
            <a:ext cx="3432564" cy="143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dac482\Desktop\Gebäud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9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5" y="738676"/>
            <a:ext cx="8435255" cy="54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Untertitel 2"/>
          <p:cNvSpPr>
            <a:spLocks/>
          </p:cNvSpPr>
          <p:nvPr/>
        </p:nvSpPr>
        <p:spPr bwMode="auto">
          <a:xfrm>
            <a:off x="976385" y="1556792"/>
            <a:ext cx="70564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8055" y="1008299"/>
            <a:ext cx="7772400" cy="761900"/>
          </a:xfrm>
        </p:spPr>
        <p:txBody>
          <a:bodyPr>
            <a:noAutofit/>
          </a:bodyPr>
          <a:lstStyle/>
          <a:p>
            <a:pPr eaLnBrk="1" hangingPunct="1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Kein Abschluss ohne Anschluss</a:t>
            </a:r>
            <a:b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KAOA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827585" y="2132856"/>
            <a:ext cx="2304256" cy="936103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Potenziale erkennen 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Berufsfelder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kennen lernen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3289089" y="2132856"/>
            <a:ext cx="2304256" cy="936103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Praxis in der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Arbeitswelt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erfahren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5736672" y="2135160"/>
            <a:ext cx="2304256" cy="936103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Entscheidungen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Konkretisieren und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Übergänge gestalten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827584" y="3212976"/>
            <a:ext cx="7213343" cy="360039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Berufsorientierung im Bereich der Sek I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95082" y="116632"/>
            <a:ext cx="656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Potenzialanalyse </a:t>
            </a:r>
            <a:br>
              <a:rPr lang="de-DE" sz="1200" dirty="0"/>
            </a:br>
            <a:r>
              <a:rPr lang="de-DE" sz="1200" dirty="0"/>
              <a:t>2023/2024</a:t>
            </a:r>
            <a:br>
              <a:rPr lang="de-DE" sz="1200" dirty="0"/>
            </a:br>
            <a:r>
              <a:rPr lang="de-DE" sz="1200" dirty="0" smtClean="0"/>
              <a:t>Information </a:t>
            </a:r>
            <a:r>
              <a:rPr lang="de-DE" sz="1200" dirty="0"/>
              <a:t>für Erziehungsberechtigte</a:t>
            </a:r>
          </a:p>
        </p:txBody>
      </p:sp>
    </p:spTree>
    <p:extLst>
      <p:ext uri="{BB962C8B-B14F-4D97-AF65-F5344CB8AC3E}">
        <p14:creationId xmlns:p14="http://schemas.microsoft.com/office/powerpoint/2010/main" val="40897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3485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Potenzialanalyse – was ist das?</a:t>
            </a:r>
            <a:endParaRPr lang="de-DE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Clr>
                <a:srgbClr val="254061"/>
              </a:buClr>
            </a:pPr>
            <a:endParaRPr lang="de-DE" altLang="de-DE" sz="28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altLang="de-DE" sz="2800" dirty="0" smtClean="0">
                <a:latin typeface="Arial" charset="0"/>
                <a:cs typeface="Arial" charset="0"/>
              </a:rPr>
              <a:t>Durchführung an </a:t>
            </a:r>
            <a:r>
              <a:rPr lang="de-DE" altLang="de-DE" sz="2800" dirty="0">
                <a:latin typeface="Arial" charset="0"/>
                <a:cs typeface="Arial" charset="0"/>
              </a:rPr>
              <a:t>einem außerschulischen </a:t>
            </a:r>
            <a:r>
              <a:rPr lang="de-DE" altLang="de-DE" sz="2800" dirty="0" smtClean="0">
                <a:latin typeface="Arial" charset="0"/>
                <a:cs typeface="Arial" charset="0"/>
              </a:rPr>
              <a:t>Lernort (DAA) - </a:t>
            </a:r>
            <a:r>
              <a:rPr lang="de-DE" altLang="de-DE" sz="2800" dirty="0">
                <a:latin typeface="Arial" charset="0"/>
                <a:cs typeface="Arial" charset="0"/>
              </a:rPr>
              <a:t>4</a:t>
            </a:r>
            <a:r>
              <a:rPr lang="de-DE" altLang="de-DE" sz="2800" dirty="0" smtClean="0">
                <a:latin typeface="Arial" charset="0"/>
                <a:cs typeface="Arial" charset="0"/>
              </a:rPr>
              <a:t> Zeitstunden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altLang="de-DE" sz="2800" dirty="0" smtClean="0">
                <a:latin typeface="Arial" charset="0"/>
                <a:cs typeface="Arial" charset="0"/>
              </a:rPr>
              <a:t>6 handlungsorientierte Übungen 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altLang="de-DE" sz="2800" dirty="0" smtClean="0">
                <a:latin typeface="Arial" charset="0"/>
                <a:cs typeface="Arial" charset="0"/>
              </a:rPr>
              <a:t>Beobachtung </a:t>
            </a:r>
            <a:r>
              <a:rPr lang="de-DE" altLang="de-DE" sz="2800" dirty="0">
                <a:latin typeface="Arial" charset="0"/>
                <a:cs typeface="Arial" charset="0"/>
              </a:rPr>
              <a:t>durch geschultes </a:t>
            </a:r>
            <a:r>
              <a:rPr lang="de-DE" altLang="de-DE" sz="2800" dirty="0" smtClean="0">
                <a:latin typeface="Arial" charset="0"/>
                <a:cs typeface="Arial" charset="0"/>
              </a:rPr>
              <a:t>Personal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altLang="de-DE" sz="2800" dirty="0" smtClean="0">
                <a:latin typeface="Arial" charset="0"/>
                <a:cs typeface="Arial" charset="0"/>
              </a:rPr>
              <a:t>schriftliche Dokumentation der Ergebnisse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de-DE" altLang="de-DE" sz="2800" dirty="0">
                <a:latin typeface="Arial" charset="0"/>
                <a:cs typeface="Arial" charset="0"/>
              </a:rPr>
              <a:t>I</a:t>
            </a:r>
            <a:r>
              <a:rPr lang="de-DE" altLang="de-DE" sz="2800" dirty="0" smtClean="0">
                <a:latin typeface="Arial" charset="0"/>
                <a:cs typeface="Arial" charset="0"/>
              </a:rPr>
              <a:t>ndividuelles Auswertungsgespräch mit Zertifikat in der Schule</a:t>
            </a:r>
          </a:p>
          <a:p>
            <a:pPr marL="0" indent="0">
              <a:spcBef>
                <a:spcPts val="800"/>
              </a:spcBef>
              <a:buClr>
                <a:schemeClr val="accent1"/>
              </a:buClr>
              <a:buNone/>
            </a:pPr>
            <a:endParaRPr lang="de-DE" altLang="de-DE" sz="2800" b="1" dirty="0" smtClean="0">
              <a:solidFill>
                <a:schemeClr val="accent1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0" indent="0">
              <a:spcBef>
                <a:spcPts val="800"/>
              </a:spcBef>
              <a:buClr>
                <a:srgbClr val="254061"/>
              </a:buClr>
              <a:buNone/>
            </a:pPr>
            <a:r>
              <a:rPr lang="de-DE" altLang="de-DE" sz="2800" b="1" dirty="0" smtClean="0">
                <a:solidFill>
                  <a:srgbClr val="00B05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Schüler*innen lernen ihre Stärken kennen</a:t>
            </a:r>
            <a:endParaRPr lang="de-DE" altLang="de-DE" sz="28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146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 der Potenzialanalyse</a:t>
            </a:r>
            <a:endParaRPr lang="de-DE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Century Gothic" panose="020B0502020202020204" pitchFamily="34" charset="0"/>
              </a:rPr>
              <a:t/>
            </a:r>
            <a:br>
              <a:rPr lang="de-DE" sz="2400" dirty="0">
                <a:latin typeface="Century Gothic" panose="020B0502020202020204" pitchFamily="34" charset="0"/>
              </a:rPr>
            </a:br>
            <a:endParaRPr lang="de-DE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322334" y="1167780"/>
            <a:ext cx="4603104" cy="5575777"/>
          </a:xfrm>
          <a:prstGeom prst="rect">
            <a:avLst/>
          </a:prstGeom>
          <a:ln w="254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Sechs handlungsorientierte Übungen die auf verschiedene Berufsinteressenbereiche hinweisen:</a:t>
            </a:r>
          </a:p>
          <a:p>
            <a:r>
              <a:rPr lang="de-DE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Regalaufbau </a:t>
            </a:r>
          </a:p>
          <a:p>
            <a:pPr marL="0" indent="0">
              <a:buNone/>
            </a:pP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(handwerklich-technisch = </a:t>
            </a:r>
            <a:r>
              <a:rPr lang="de-DE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„tun“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Mordfall Keller </a:t>
            </a:r>
          </a:p>
          <a:p>
            <a:pPr marL="0" indent="0">
              <a:buNone/>
            </a:pP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(untersuchend-forschend = </a:t>
            </a:r>
            <a:r>
              <a:rPr lang="de-DE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„denken“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neues Haus </a:t>
            </a:r>
          </a:p>
          <a:p>
            <a:pPr marL="0" indent="0">
              <a:buNone/>
            </a:pP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(künstlerisch-kreativ = </a:t>
            </a:r>
            <a:r>
              <a:rPr lang="de-DE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„gestalten“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Notfall </a:t>
            </a:r>
          </a:p>
          <a:p>
            <a:pPr marL="0" indent="0">
              <a:buNone/>
            </a:pP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(erzieherisch-pflegend = </a:t>
            </a:r>
            <a:r>
              <a:rPr lang="de-DE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„helfen“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Verkaufen</a:t>
            </a:r>
            <a:r>
              <a:rPr lang="en-GB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(führend-verkaufend = </a:t>
            </a:r>
            <a:r>
              <a:rPr lang="de-DE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überzeugen”</a:t>
            </a:r>
            <a:r>
              <a:rPr lang="en-GB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</a:t>
            </a:r>
            <a:r>
              <a:rPr lang="de-DE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(kaufmännisch-verwaltend = </a:t>
            </a:r>
            <a:r>
              <a:rPr lang="de-DE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„organisieren“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48063" y="1897960"/>
            <a:ext cx="3710751" cy="120032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Selbsteinschätzungsbogen</a:t>
            </a:r>
            <a:r>
              <a:rPr lang="de-D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jeder Übung zum Abgleich der eigenen Wahrnehmung mit den Ergebnissen aus der Beobachtung</a:t>
            </a:r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716C29-90E0-4F97-BB3F-55D8B42C14B5}"/>
              </a:ext>
            </a:extLst>
          </p:cNvPr>
          <p:cNvSpPr txBox="1"/>
          <p:nvPr/>
        </p:nvSpPr>
        <p:spPr>
          <a:xfrm>
            <a:off x="5060304" y="4879400"/>
            <a:ext cx="3798511" cy="92333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Auswertungsgespräch</a:t>
            </a:r>
          </a:p>
          <a:p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der Schule (gerne mit Teilnahme der Erziehungsberechtigten) </a:t>
            </a:r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98" y="1412776"/>
            <a:ext cx="3568102" cy="46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037084" y="331138"/>
            <a:ext cx="6781800" cy="68897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kleines Beispiel:</a:t>
            </a:r>
            <a:br>
              <a:rPr lang="de-DE" altLang="de-DE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„Verkaufen“</a:t>
            </a:r>
            <a:endParaRPr lang="de-DE" altLang="de-DE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29890" y="1921869"/>
            <a:ext cx="3566046" cy="87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Font typeface="Garamond" pitchFamily="16" charset="0"/>
              <a:buNone/>
              <a:defRPr/>
            </a:pPr>
            <a:r>
              <a:rPr lang="de-DE" altLang="de-DE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</a:p>
          <a:p>
            <a:pPr>
              <a:buFont typeface="Garamond" pitchFamily="16" charset="0"/>
              <a:buChar char="•"/>
              <a:defRPr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de-DE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Verkaufsgespräch führen </a:t>
            </a:r>
            <a:endParaRPr lang="de-DE" altLang="de-D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61938" y="2800747"/>
            <a:ext cx="3782070" cy="28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1pPr>
            <a:lvl2pPr eaLnBrk="0" hangingPunct="0"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9pPr>
          </a:lstStyle>
          <a:p>
            <a:pPr eaLnBrk="1" hangingPunct="1">
              <a:spcBef>
                <a:spcPts val="0"/>
              </a:spcBef>
              <a:buFont typeface="Garamond" pitchFamily="16" charset="0"/>
              <a:buNone/>
            </a:pPr>
            <a:r>
              <a:rPr lang="de-DE" altLang="de-DE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Aufgaben:</a:t>
            </a:r>
            <a:endParaRPr lang="de-DE" altLang="de-DE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Garamond" pitchFamily="16" charset="0"/>
              <a:buChar char="•"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 bedienen und beraten</a:t>
            </a:r>
          </a:p>
          <a:p>
            <a:pPr eaLnBrk="1" hangingPunct="1">
              <a:spcBef>
                <a:spcPts val="0"/>
              </a:spcBef>
              <a:buFont typeface="Garamond" pitchFamily="16" charset="0"/>
              <a:buChar char="•"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leichte Rechenaufgaben </a:t>
            </a:r>
            <a:r>
              <a:rPr lang="de-DE" altLang="de-DE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lösen</a:t>
            </a:r>
          </a:p>
          <a:p>
            <a:pPr eaLnBrk="1" hangingPunct="1">
              <a:spcBef>
                <a:spcPts val="0"/>
              </a:spcBef>
              <a:buFont typeface="Garamond" pitchFamily="16" charset="0"/>
              <a:buChar char="•"/>
            </a:pPr>
            <a:endParaRPr lang="de-DE" altLang="de-DE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0"/>
              </a:spcBef>
              <a:tabLst/>
            </a:pPr>
            <a:r>
              <a:rPr lang="de-DE" altLang="de-DE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Beobachtet </a:t>
            </a:r>
            <a:r>
              <a:rPr lang="de-DE" altLang="de-DE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werden:</a:t>
            </a:r>
          </a:p>
          <a:p>
            <a:pPr marL="285750" lvl="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</a:pPr>
            <a:r>
              <a:rPr lang="de-DE" altLang="de-DE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Eigeninitiative, Kontaktfähigkeit, Überzeugungsvermögen, Informationskompetenz, Rechnerisches Denken, Planungskompetenz</a:t>
            </a:r>
            <a:endParaRPr lang="de-DE" altLang="de-D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itchFamily="16" charset="0"/>
              <a:buChar char="•"/>
            </a:pPr>
            <a:endParaRPr lang="de-DE" altLang="de-DE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12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418650" y="1041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Kompetenzen aus drei Bereichen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in den 6 Übungen beobachtet</a:t>
            </a:r>
            <a:endParaRPr lang="de-DE" altLang="de-DE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18650" y="1576682"/>
            <a:ext cx="3960000" cy="251353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Soziale Kompetenz</a:t>
            </a:r>
          </a:p>
          <a:p>
            <a:pPr algn="ctr" eaLnBrk="1" hangingPunct="1">
              <a:buClrTx/>
              <a:buFontTx/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ClrTx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Kommunikationsfähigkeit</a:t>
            </a:r>
          </a:p>
          <a:p>
            <a:pPr marL="285750" indent="-285750">
              <a:buClrTx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Hilfs- und Kooperationsbereitschaft</a:t>
            </a:r>
            <a:endParaRPr lang="de-DE" altLang="de-DE" sz="1600" dirty="0">
              <a:solidFill>
                <a:schemeClr val="accent1"/>
              </a:solidFill>
              <a:latin typeface="Arial" charset="0"/>
            </a:endParaRPr>
          </a:p>
          <a:p>
            <a:pPr marL="285750" indent="-285750">
              <a:buClrTx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Empathie</a:t>
            </a:r>
          </a:p>
          <a:p>
            <a:pPr marL="285750" indent="-285750">
              <a:buClrTx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Eigeninitiative</a:t>
            </a:r>
          </a:p>
          <a:p>
            <a:pPr marL="285750" indent="-285750">
              <a:buClrTx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Kontaktfähigkeit</a:t>
            </a:r>
          </a:p>
          <a:p>
            <a:pPr marL="285750" indent="-285750">
              <a:buClrTx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Überzeugungsvermögen</a:t>
            </a:r>
            <a:endParaRPr lang="de-DE" altLang="de-DE" dirty="0">
              <a:solidFill>
                <a:schemeClr val="accent1"/>
              </a:solidFill>
            </a:endParaRPr>
          </a:p>
          <a:p>
            <a:pPr algn="ctr" eaLnBrk="1" hangingPunct="1">
              <a:buClrTx/>
              <a:buFontTx/>
              <a:buNone/>
            </a:pPr>
            <a:endParaRPr lang="de-DE" alt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53910" y="4262612"/>
            <a:ext cx="3960000" cy="247565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Methodenkompetenz</a:t>
            </a:r>
            <a:endParaRPr lang="de-DE" altLang="de-DE" sz="1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buClrTx/>
              <a:buFontTx/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Fähigkeit zur Sachanalyse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Problemlösekompetenz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Lernbereitschaft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Informationskompetenz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Rechnerisches Denken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Planungskompetenz</a:t>
            </a:r>
            <a:endParaRPr lang="de-DE" altLang="de-DE" sz="16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04141" y="1576682"/>
            <a:ext cx="3960000" cy="251353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Personale Kompetenz</a:t>
            </a:r>
          </a:p>
          <a:p>
            <a:pPr algn="ctr" eaLnBrk="1" hangingPunct="1">
              <a:buClrTx/>
              <a:buFontTx/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Leistungsbereitschaft / Motivation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Belastbarkeit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Motorische Fähigkeiten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Künstlerische Kompetenz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Räumliches Vorstellungsvermögen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 smtClean="0">
                <a:solidFill>
                  <a:schemeClr val="accent1"/>
                </a:solidFill>
                <a:latin typeface="Arial" charset="0"/>
              </a:rPr>
              <a:t>Kreativität</a:t>
            </a:r>
            <a:endParaRPr lang="de-DE" altLang="de-DE" sz="16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-5462" r="4140" b="5474"/>
          <a:stretch/>
        </p:blipFill>
        <p:spPr bwMode="auto">
          <a:xfrm>
            <a:off x="1403647" y="704379"/>
            <a:ext cx="6516477" cy="600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544" y="208107"/>
            <a:ext cx="8229600" cy="935038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RIASEC-Modell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048280" y="980728"/>
            <a:ext cx="6955213" cy="5732448"/>
            <a:chOff x="281083" y="980729"/>
            <a:chExt cx="6955213" cy="5732448"/>
          </a:xfrm>
        </p:grpSpPr>
        <p:sp>
          <p:nvSpPr>
            <p:cNvPr id="3" name="Textfeld 2"/>
            <p:cNvSpPr txBox="1"/>
            <p:nvPr/>
          </p:nvSpPr>
          <p:spPr>
            <a:xfrm>
              <a:off x="6594990" y="980729"/>
              <a:ext cx="576064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dgfdg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fdgdfsg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660232" y="5512848"/>
              <a:ext cx="57606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dgfdgfdgdfsg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81083" y="1639418"/>
              <a:ext cx="57606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dgfdgfdgdfsg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82642" y="5651348"/>
              <a:ext cx="77699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dgfdgfdgdfsg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5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488176" y="264993"/>
            <a:ext cx="822960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Einwilligungserklärung</a:t>
            </a:r>
            <a:endParaRPr lang="de-DE" altLang="de-DE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de-DE" altLang="de-DE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5" y="952637"/>
            <a:ext cx="4176464" cy="59053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5"/>
          <a:stretch/>
        </p:blipFill>
        <p:spPr>
          <a:xfrm>
            <a:off x="4481338" y="926758"/>
            <a:ext cx="4228627" cy="517105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723443" y="3212976"/>
            <a:ext cx="3744416" cy="2448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ch oben gebogener Pfeil 5"/>
          <p:cNvSpPr/>
          <p:nvPr/>
        </p:nvSpPr>
        <p:spPr>
          <a:xfrm rot="5400000">
            <a:off x="5058257" y="5787465"/>
            <a:ext cx="432048" cy="32362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611681" y="5733255"/>
            <a:ext cx="348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 für die Teilnahme an der Potenzialanalyse. Bitte unterschrieben in der Schule abgeben.</a:t>
            </a:r>
            <a:endParaRPr lang="de-DE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486" y="104126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Portfolioinstrument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3663957" y="2020503"/>
            <a:ext cx="5486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Dokumentation</a:t>
            </a:r>
            <a:r>
              <a:rPr lang="de-DE" altLang="de-DE" sz="1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Die </a:t>
            </a:r>
            <a:r>
              <a:rPr lang="de-DE" altLang="de-DE" sz="1200" dirty="0" smtClean="0">
                <a:solidFill>
                  <a:schemeClr val="accent1"/>
                </a:solidFill>
                <a:latin typeface="Arial" charset="0"/>
              </a:rPr>
              <a:t>Schüler*innen </a:t>
            </a: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sammeln alle Dokumente und Ergebnisse, die sie im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Rahmen der einzelnen Standardelemente erarbeiten.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Die Dokumentation bildet die Grundlage für die Reflexion im Rahmen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der Anschlussvereinbarung.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200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Information: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Das Portfolio dient der Zusammenstellung von konkreten Ansprechpartnern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sowie weiterführenden Links und Kontakten zur Berufsorientierung.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200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Kommunikation und Reflexion: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Die Schüler reflektieren Ergebnisse und Erkenntnisse und nutzen diese für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Gespräche und Beratung, um sich über einzelne Schritte ihrer Berufsorientierung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mit Anderen zu verständigen.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200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Planung und Organisation: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Das Portfolioinstrument hilft den individuellen </a:t>
            </a:r>
            <a:r>
              <a:rPr lang="de-DE" altLang="de-DE" sz="1200" dirty="0" smtClean="0">
                <a:solidFill>
                  <a:schemeClr val="accent1"/>
                </a:solidFill>
                <a:latin typeface="Arial" charset="0"/>
              </a:rPr>
              <a:t>Berufsorientierungs-Prozess </a:t>
            </a: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zu </a:t>
            </a:r>
            <a:r>
              <a:rPr lang="de-DE" altLang="de-DE" sz="1200" dirty="0" smtClean="0">
                <a:solidFill>
                  <a:schemeClr val="accent1"/>
                </a:solidFill>
                <a:latin typeface="Arial" charset="0"/>
              </a:rPr>
              <a:t>strukturieren und </a:t>
            </a: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(zunehmend) </a:t>
            </a:r>
            <a:r>
              <a:rPr lang="de-DE" altLang="de-DE" sz="1200" dirty="0" smtClean="0">
                <a:solidFill>
                  <a:schemeClr val="accent1"/>
                </a:solidFill>
                <a:latin typeface="Arial" charset="0"/>
              </a:rPr>
              <a:t>eigenverantwortlich </a:t>
            </a: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zu gestalten</a:t>
            </a:r>
            <a:r>
              <a:rPr lang="de-DE" altLang="de-DE" sz="1100" dirty="0">
                <a:solidFill>
                  <a:schemeClr val="accent1"/>
                </a:solidFill>
                <a:latin typeface="Arial" charset="0"/>
              </a:rPr>
              <a:t>.</a:t>
            </a:r>
          </a:p>
        </p:txBody>
      </p:sp>
      <p:pic>
        <p:nvPicPr>
          <p:cNvPr id="7" name="Picture 2" descr="https://www.schul-welt.de/tl_files/ritterbach/Leseproben/Cover%20BWP%20fuer%20Shop%20369x600%20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6" y="332656"/>
            <a:ext cx="3031803" cy="492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392965" y="5823684"/>
            <a:ext cx="8028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Berufswahlpass wird vor oder unmittelbar nach der Potenzialanalyse in der Schule an die Schülerinnen</a:t>
            </a:r>
          </a:p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Schüler ausgegeben.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Bildschirmpräsentation (4:3)</PresentationFormat>
  <Paragraphs>113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Calibri</vt:lpstr>
      <vt:lpstr>Century Gothic</vt:lpstr>
      <vt:lpstr>Frutiger LT Std 45 Light</vt:lpstr>
      <vt:lpstr>Garamond</vt:lpstr>
      <vt:lpstr>Times New Roman</vt:lpstr>
      <vt:lpstr>Wingdings</vt:lpstr>
      <vt:lpstr>Larissa-Design</vt:lpstr>
      <vt:lpstr>Potenzialanalyse  2023/2024 Informationen für Erziehungsberechtigte </vt:lpstr>
      <vt:lpstr>Kein Abschluss ohne Anschluss KAOA</vt:lpstr>
      <vt:lpstr>Potenzialanalyse – was ist das?</vt:lpstr>
      <vt:lpstr>Ablauf der Potenzialanalyse</vt:lpstr>
      <vt:lpstr>Ein kleines Beispiel:  Übung „Verkaufen“</vt:lpstr>
      <vt:lpstr>PowerPoint-Präsentation</vt:lpstr>
      <vt:lpstr>RIASEC-Modell</vt:lpstr>
      <vt:lpstr>PowerPoint-Präsentation</vt:lpstr>
      <vt:lpstr>Portfolioinstrument</vt:lpstr>
      <vt:lpstr>Haben Sie noch Fragen?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</dc:title>
  <dc:creator>user01</dc:creator>
  <cp:lastModifiedBy>Grodtke, Angela - DAA</cp:lastModifiedBy>
  <cp:revision>105</cp:revision>
  <dcterms:created xsi:type="dcterms:W3CDTF">2015-01-12T19:49:03Z</dcterms:created>
  <dcterms:modified xsi:type="dcterms:W3CDTF">2023-08-16T12:19:07Z</dcterms:modified>
</cp:coreProperties>
</file>